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lhimik.ru/fun/fun36.html#36.8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Углерод.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/>
              <a:t>Шурыгина Г.А.</a:t>
            </a:r>
          </a:p>
          <a:p>
            <a:r>
              <a:rPr lang="ru-RU" sz="2000" b="1" dirty="0" smtClean="0"/>
              <a:t>учитель химии МАОУ СОШ № 4</a:t>
            </a:r>
          </a:p>
          <a:p>
            <a:r>
              <a:rPr lang="ru-RU" sz="2000" b="1" dirty="0" smtClean="0"/>
              <a:t> п. Новоорск</a:t>
            </a:r>
            <a:endParaRPr lang="ru-RU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Загадка: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4400" b="1" dirty="0" smtClean="0"/>
              <a:t>Горю я синим пламенем,</a:t>
            </a:r>
            <a:br>
              <a:rPr lang="ru-RU" sz="4400" b="1" dirty="0" smtClean="0"/>
            </a:br>
            <a:r>
              <a:rPr lang="ru-RU" sz="4400" b="1" dirty="0" smtClean="0"/>
              <a:t>Угаром угрожаю.</a:t>
            </a:r>
            <a:br>
              <a:rPr lang="ru-RU" sz="4400" b="1" dirty="0" smtClean="0"/>
            </a:br>
            <a:r>
              <a:rPr lang="ru-RU" sz="4400" b="1" dirty="0" smtClean="0"/>
              <a:t>Когда совсем сгораю я,</a:t>
            </a:r>
            <a:br>
              <a:rPr lang="ru-RU" sz="4400" b="1" dirty="0" smtClean="0"/>
            </a:br>
            <a:r>
              <a:rPr lang="ru-RU" sz="4400" b="1" dirty="0" smtClean="0"/>
              <a:t>Из печки улетаю.</a:t>
            </a:r>
            <a:br>
              <a:rPr lang="ru-RU" sz="4400" b="1" dirty="0" smtClean="0"/>
            </a:br>
            <a:r>
              <a:rPr lang="ru-RU" sz="4400" b="1" u="sng" dirty="0" smtClean="0">
                <a:hlinkClick r:id="rId2"/>
              </a:rPr>
              <a:t>...</a:t>
            </a:r>
            <a:endParaRPr lang="ru-RU" sz="4400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err="1" smtClean="0">
                <a:solidFill>
                  <a:srgbClr val="FFFFCC"/>
                </a:solidFill>
              </a:rPr>
              <a:t>Немного</a:t>
            </a:r>
            <a:r>
              <a:rPr lang="en-US" sz="4400" dirty="0" smtClean="0">
                <a:solidFill>
                  <a:srgbClr val="FFFFCC"/>
                </a:solidFill>
              </a:rPr>
              <a:t> </a:t>
            </a:r>
            <a:r>
              <a:rPr lang="en-US" sz="4400" dirty="0" err="1" smtClean="0">
                <a:solidFill>
                  <a:srgbClr val="FFFFCC"/>
                </a:solidFill>
              </a:rPr>
              <a:t>истории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 </a:t>
            </a:r>
            <a:r>
              <a:rPr lang="en-US" b="1" dirty="0" smtClean="0">
                <a:solidFill>
                  <a:srgbClr val="FFFFCC"/>
                </a:solidFill>
              </a:rPr>
              <a:t>В 17-18 </a:t>
            </a:r>
            <a:r>
              <a:rPr lang="en-US" b="1" dirty="0" err="1" smtClean="0">
                <a:solidFill>
                  <a:srgbClr val="FFFFCC"/>
                </a:solidFill>
              </a:rPr>
              <a:t>веках,в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период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расцвета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теории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флагистона,считали,что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уголь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полностью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состоит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из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этого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таинственного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вещества.И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только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А.Л.Лавуазье,изучая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горение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угля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на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воздухе</a:t>
            </a:r>
            <a:r>
              <a:rPr lang="en-US" b="1" dirty="0" smtClean="0">
                <a:solidFill>
                  <a:srgbClr val="FFFFCC"/>
                </a:solidFill>
              </a:rPr>
              <a:t> и в </a:t>
            </a:r>
            <a:r>
              <a:rPr lang="en-US" b="1" dirty="0" err="1" smtClean="0">
                <a:solidFill>
                  <a:srgbClr val="FFFFCC"/>
                </a:solidFill>
              </a:rPr>
              <a:t>кислороде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пришёл</a:t>
            </a:r>
            <a:r>
              <a:rPr lang="en-US" b="1" dirty="0" smtClean="0">
                <a:solidFill>
                  <a:srgbClr val="FFFFCC"/>
                </a:solidFill>
              </a:rPr>
              <a:t> к </a:t>
            </a:r>
            <a:r>
              <a:rPr lang="en-US" b="1" dirty="0" err="1" smtClean="0">
                <a:solidFill>
                  <a:srgbClr val="FFFFCC"/>
                </a:solidFill>
              </a:rPr>
              <a:t>выводу,что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уголь</a:t>
            </a:r>
            <a:r>
              <a:rPr lang="en-US" b="1" dirty="0" smtClean="0">
                <a:solidFill>
                  <a:srgbClr val="FFFFCC"/>
                </a:solidFill>
              </a:rPr>
              <a:t> - </a:t>
            </a:r>
            <a:r>
              <a:rPr lang="en-US" b="1" dirty="0" err="1" smtClean="0">
                <a:solidFill>
                  <a:srgbClr val="FFFFCC"/>
                </a:solidFill>
              </a:rPr>
              <a:t>простое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вещество</a:t>
            </a:r>
            <a:r>
              <a:rPr lang="en-US" b="1" dirty="0" smtClean="0">
                <a:solidFill>
                  <a:srgbClr val="FFFFCC"/>
                </a:solidFill>
              </a:rPr>
              <a:t> и </a:t>
            </a:r>
            <a:r>
              <a:rPr lang="en-US" b="1" dirty="0" err="1" smtClean="0">
                <a:solidFill>
                  <a:srgbClr val="FFFFCC"/>
                </a:solidFill>
              </a:rPr>
              <a:t>назвал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новый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элемент</a:t>
            </a:r>
            <a:r>
              <a:rPr lang="en-US" b="1" dirty="0" smtClean="0">
                <a:solidFill>
                  <a:srgbClr val="FFFFCC"/>
                </a:solidFill>
              </a:rPr>
              <a:t> </a:t>
            </a:r>
            <a:r>
              <a:rPr lang="en-US" b="1" dirty="0" err="1" smtClean="0">
                <a:solidFill>
                  <a:srgbClr val="FFFFCC"/>
                </a:solidFill>
              </a:rPr>
              <a:t>Carboneum</a:t>
            </a:r>
            <a:r>
              <a:rPr lang="en-US" dirty="0" smtClean="0">
                <a:solidFill>
                  <a:srgbClr val="FFFFCC"/>
                </a:solidFill>
              </a:rPr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cs typeface="Times New Roman" pitchFamily="16" charset="0"/>
              </a:rPr>
              <a:t>Круговорот углерода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8280920" cy="54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Стихотворение.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Он повсюду на Земле –</a:t>
            </a:r>
            <a:br>
              <a:rPr lang="ru-RU" b="1" dirty="0" smtClean="0"/>
            </a:br>
            <a:r>
              <a:rPr lang="ru-RU" b="1" dirty="0" smtClean="0"/>
              <a:t>В нефти, в газе и в угле.</a:t>
            </a:r>
            <a:br>
              <a:rPr lang="ru-RU" b="1" dirty="0" smtClean="0"/>
            </a:br>
            <a:r>
              <a:rPr lang="ru-RU" b="1" dirty="0" smtClean="0"/>
              <a:t>А ещё без Углерода</a:t>
            </a:r>
            <a:br>
              <a:rPr lang="ru-RU" b="1" dirty="0" smtClean="0"/>
            </a:br>
            <a:r>
              <a:rPr lang="ru-RU" b="1" dirty="0" smtClean="0"/>
              <a:t>Не живет совсем природа.</a:t>
            </a:r>
            <a:br>
              <a:rPr lang="ru-RU" b="1" dirty="0" smtClean="0"/>
            </a:br>
            <a:r>
              <a:rPr lang="ru-RU" b="1" dirty="0" smtClean="0"/>
              <a:t>Все живые существа</a:t>
            </a:r>
            <a:br>
              <a:rPr lang="ru-RU" b="1" dirty="0" smtClean="0"/>
            </a:br>
            <a:r>
              <a:rPr lang="ru-RU" b="1" dirty="0" smtClean="0"/>
              <a:t>Состоят из вещества,</a:t>
            </a:r>
            <a:br>
              <a:rPr lang="ru-RU" b="1" dirty="0" smtClean="0"/>
            </a:br>
            <a:r>
              <a:rPr lang="ru-RU" b="1" dirty="0" smtClean="0"/>
              <a:t>В нем приятель Углерод</a:t>
            </a:r>
            <a:br>
              <a:rPr lang="ru-RU" b="1" dirty="0" smtClean="0"/>
            </a:br>
            <a:r>
              <a:rPr lang="ru-RU" b="1" dirty="0" smtClean="0"/>
              <a:t>Обязательно живёт.</a:t>
            </a:r>
            <a:br>
              <a:rPr lang="ru-RU" b="1" dirty="0" smtClean="0"/>
            </a:br>
            <a:r>
              <a:rPr lang="ru-RU" b="1" dirty="0" smtClean="0"/>
              <a:t>И внутри меня и мамы</a:t>
            </a:r>
            <a:br>
              <a:rPr lang="ru-RU" b="1" dirty="0" smtClean="0"/>
            </a:br>
            <a:r>
              <a:rPr lang="ru-RU" b="1" dirty="0" smtClean="0"/>
              <a:t>Углерода килограммы!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err="1" smtClean="0">
                <a:solidFill>
                  <a:srgbClr val="FFFF99"/>
                </a:solidFill>
                <a:latin typeface="Times New Roman" pitchFamily="16" charset="0"/>
              </a:rPr>
              <a:t>Самостоятельная</a:t>
            </a:r>
            <a:r>
              <a:rPr lang="en-US" sz="4400" dirty="0" smtClean="0">
                <a:solidFill>
                  <a:srgbClr val="FFFF99"/>
                </a:solidFill>
                <a:latin typeface="Times New Roman" pitchFamily="16" charset="0"/>
              </a:rPr>
              <a:t> </a:t>
            </a:r>
            <a:r>
              <a:rPr lang="en-US" sz="4400" dirty="0" err="1" smtClean="0">
                <a:solidFill>
                  <a:srgbClr val="FFFF99"/>
                </a:solidFill>
                <a:latin typeface="Times New Roman" pitchFamily="16" charset="0"/>
              </a:rPr>
              <a:t>работа</a:t>
            </a:r>
            <a:r>
              <a:rPr lang="en-US" sz="4400" dirty="0" smtClean="0">
                <a:solidFill>
                  <a:srgbClr val="FFFF99"/>
                </a:solidFill>
                <a:latin typeface="Times New Roman" pitchFamily="16" charset="0"/>
              </a:rPr>
              <a:t> </a:t>
            </a:r>
            <a:r>
              <a:rPr lang="en-US" sz="4400" dirty="0" err="1" smtClean="0">
                <a:solidFill>
                  <a:srgbClr val="FFFF99"/>
                </a:solidFill>
                <a:latin typeface="Times New Roman" pitchFamily="16" charset="0"/>
              </a:rPr>
              <a:t>по</a:t>
            </a:r>
            <a:r>
              <a:rPr lang="en-US" sz="4400" dirty="0" smtClean="0">
                <a:solidFill>
                  <a:srgbClr val="FFFF99"/>
                </a:solidFill>
                <a:latin typeface="Times New Roman" pitchFamily="16" charset="0"/>
              </a:rPr>
              <a:t> </a:t>
            </a:r>
            <a:r>
              <a:rPr lang="en-US" sz="4400" dirty="0" err="1" smtClean="0">
                <a:solidFill>
                  <a:srgbClr val="FFFF99"/>
                </a:solidFill>
                <a:latin typeface="Times New Roman" pitchFamily="16" charset="0"/>
              </a:rPr>
              <a:t>теме</a:t>
            </a:r>
            <a:r>
              <a:rPr lang="en-US" sz="4400" dirty="0" smtClean="0">
                <a:solidFill>
                  <a:srgbClr val="FFFF99"/>
                </a:solidFill>
                <a:latin typeface="Times New Roman" pitchFamily="16" charset="0"/>
              </a:rPr>
              <a:t>: “ </a:t>
            </a:r>
            <a:r>
              <a:rPr lang="en-US" sz="4400" dirty="0" err="1" smtClean="0">
                <a:solidFill>
                  <a:srgbClr val="FFFF99"/>
                </a:solidFill>
                <a:latin typeface="Times New Roman" pitchFamily="16" charset="0"/>
              </a:rPr>
              <a:t>Строение</a:t>
            </a:r>
            <a:r>
              <a:rPr lang="en-US" sz="4400" dirty="0" smtClean="0">
                <a:solidFill>
                  <a:srgbClr val="FFFF99"/>
                </a:solidFill>
                <a:latin typeface="Times New Roman" pitchFamily="16" charset="0"/>
              </a:rPr>
              <a:t> </a:t>
            </a:r>
            <a:r>
              <a:rPr lang="en-US" sz="4400" dirty="0" err="1" smtClean="0">
                <a:solidFill>
                  <a:srgbClr val="FFFF99"/>
                </a:solidFill>
                <a:latin typeface="Times New Roman" pitchFamily="16" charset="0"/>
              </a:rPr>
              <a:t>атома</a:t>
            </a:r>
            <a:r>
              <a:rPr lang="en-US" sz="4400" dirty="0" smtClean="0">
                <a:solidFill>
                  <a:srgbClr val="FFFF99"/>
                </a:solidFill>
                <a:latin typeface="Times New Roman" pitchFamily="16" charset="0"/>
              </a:rPr>
              <a:t> </a:t>
            </a:r>
            <a:r>
              <a:rPr lang="en-US" sz="4400" dirty="0" err="1" smtClean="0">
                <a:solidFill>
                  <a:srgbClr val="FFFF99"/>
                </a:solidFill>
                <a:latin typeface="Times New Roman" pitchFamily="16" charset="0"/>
              </a:rPr>
              <a:t>углерода</a:t>
            </a:r>
            <a:r>
              <a:rPr lang="en-US" sz="4400" dirty="0" smtClean="0">
                <a:solidFill>
                  <a:srgbClr val="FFFF99"/>
                </a:solidFill>
                <a:latin typeface="Times New Roman" pitchFamily="16" charset="0"/>
              </a:rPr>
              <a:t>”</a:t>
            </a:r>
            <a:br>
              <a:rPr lang="en-US" sz="4400" dirty="0" smtClean="0">
                <a:solidFill>
                  <a:srgbClr val="FFFF99"/>
                </a:solidFill>
                <a:latin typeface="Times New Roman" pitchFamily="1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15925" indent="-311150">
              <a:spcAft>
                <a:spcPts val="1425"/>
              </a:spcAft>
              <a:buClr>
                <a:srgbClr val="333333"/>
              </a:buClr>
              <a:buSzPct val="45000"/>
              <a:buNone/>
              <a:tabLst>
                <a:tab pos="415925" algn="l"/>
                <a:tab pos="863600" algn="l"/>
                <a:tab pos="1312863" algn="l"/>
                <a:tab pos="1762125" algn="l"/>
                <a:tab pos="2211388" algn="l"/>
                <a:tab pos="2660650" algn="l"/>
                <a:tab pos="3109913" algn="l"/>
                <a:tab pos="3559175" algn="l"/>
                <a:tab pos="4008438" algn="l"/>
                <a:tab pos="4457700" algn="l"/>
                <a:tab pos="4906963" algn="l"/>
                <a:tab pos="5356225" algn="l"/>
                <a:tab pos="5805488" algn="l"/>
                <a:tab pos="6254750" algn="l"/>
                <a:tab pos="6704013" algn="l"/>
                <a:tab pos="7153275" algn="l"/>
                <a:tab pos="7602538" algn="l"/>
                <a:tab pos="8051800" algn="l"/>
                <a:tab pos="8501063" algn="l"/>
                <a:tab pos="8950325" algn="l"/>
                <a:tab pos="9399588" algn="l"/>
              </a:tabLst>
            </a:pPr>
            <a:endParaRPr lang="en-US" dirty="0" smtClean="0">
              <a:solidFill>
                <a:srgbClr val="FFFFFF"/>
              </a:solidFill>
              <a:latin typeface="Times New Roman" pitchFamily="16" charset="0"/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11560" y="1700808"/>
          <a:ext cx="7824192" cy="432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8064"/>
                <a:gridCol w="2608064"/>
                <a:gridCol w="2608064"/>
              </a:tblGrid>
              <a:tr h="4320480">
                <a:tc>
                  <a:txBody>
                    <a:bodyPr/>
                    <a:lstStyle/>
                    <a:p>
                      <a:pPr marL="415925" indent="-311150">
                        <a:spcAft>
                          <a:spcPts val="1425"/>
                        </a:spcAft>
                        <a:buClr>
                          <a:srgbClr val="333333"/>
                        </a:buClr>
                        <a:buSzPct val="45000"/>
                        <a:buFont typeface="Wingdings" charset="2"/>
                        <a:buChar char=""/>
                        <a:tabLst>
                          <a:tab pos="415925" algn="l"/>
                          <a:tab pos="863600" algn="l"/>
                          <a:tab pos="1312863" algn="l"/>
                          <a:tab pos="1762125" algn="l"/>
                          <a:tab pos="2211388" algn="l"/>
                          <a:tab pos="2660650" algn="l"/>
                          <a:tab pos="3109913" algn="l"/>
                          <a:tab pos="3559175" algn="l"/>
                          <a:tab pos="4008438" algn="l"/>
                          <a:tab pos="4457700" algn="l"/>
                          <a:tab pos="4906963" algn="l"/>
                          <a:tab pos="5356225" algn="l"/>
                          <a:tab pos="5805488" algn="l"/>
                          <a:tab pos="6254750" algn="l"/>
                          <a:tab pos="6704013" algn="l"/>
                          <a:tab pos="7153275" algn="l"/>
                          <a:tab pos="7602538" algn="l"/>
                          <a:tab pos="8051800" algn="l"/>
                          <a:tab pos="8501063" algn="l"/>
                          <a:tab pos="8950325" algn="l"/>
                          <a:tab pos="9399588" algn="l"/>
                        </a:tabLst>
                      </a:pPr>
                      <a:r>
                        <a:rPr lang="en-US" sz="2400" dirty="0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1уровень</a:t>
                      </a:r>
                    </a:p>
                    <a:p>
                      <a:pPr marL="415925" indent="-311150">
                        <a:spcAft>
                          <a:spcPts val="1425"/>
                        </a:spcAft>
                        <a:buClrTx/>
                        <a:buSzPct val="45000"/>
                        <a:buFontTx/>
                        <a:buNone/>
                        <a:tabLst>
                          <a:tab pos="415925" algn="l"/>
                          <a:tab pos="863600" algn="l"/>
                          <a:tab pos="1312863" algn="l"/>
                          <a:tab pos="1762125" algn="l"/>
                          <a:tab pos="2211388" algn="l"/>
                          <a:tab pos="2660650" algn="l"/>
                          <a:tab pos="3109913" algn="l"/>
                          <a:tab pos="3559175" algn="l"/>
                          <a:tab pos="4008438" algn="l"/>
                          <a:tab pos="4457700" algn="l"/>
                          <a:tab pos="4906963" algn="l"/>
                          <a:tab pos="5356225" algn="l"/>
                          <a:tab pos="5805488" algn="l"/>
                          <a:tab pos="6254750" algn="l"/>
                          <a:tab pos="6704013" algn="l"/>
                          <a:tab pos="7153275" algn="l"/>
                          <a:tab pos="7602538" algn="l"/>
                          <a:tab pos="8051800" algn="l"/>
                          <a:tab pos="8501063" algn="l"/>
                          <a:tab pos="8950325" algn="l"/>
                          <a:tab pos="9399588" algn="l"/>
                        </a:tabLst>
                      </a:pPr>
                      <a:r>
                        <a:rPr lang="en-US" dirty="0" err="1" smtClean="0">
                          <a:solidFill>
                            <a:srgbClr val="FFFFFF"/>
                          </a:solidFill>
                          <a:latin typeface="Times New Roman" pitchFamily="16" charset="0"/>
                          <a:cs typeface="Times New Roman" pitchFamily="16" charset="0"/>
                        </a:rPr>
                        <a:t>Изобразите</a:t>
                      </a:r>
                      <a:r>
                        <a:rPr lang="en-US" dirty="0" smtClean="0">
                          <a:solidFill>
                            <a:srgbClr val="FFFFFF"/>
                          </a:solidFill>
                          <a:latin typeface="Times New Roman" pitchFamily="16" charset="0"/>
                          <a:cs typeface="Times New Roman" pitchFamily="16" charset="0"/>
                        </a:rPr>
                        <a:t> </a:t>
                      </a:r>
                      <a:r>
                        <a:rPr lang="en-US" dirty="0" err="1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строение</a:t>
                      </a:r>
                      <a:endParaRPr lang="ru-RU" dirty="0" smtClean="0">
                        <a:solidFill>
                          <a:srgbClr val="FFFFFF"/>
                        </a:solidFill>
                        <a:latin typeface="Times New Roman" pitchFamily="16" charset="0"/>
                      </a:endParaRPr>
                    </a:p>
                    <a:p>
                      <a:pPr marL="415925" indent="-311150">
                        <a:spcAft>
                          <a:spcPts val="1425"/>
                        </a:spcAft>
                        <a:buClrTx/>
                        <a:buSzPct val="45000"/>
                        <a:buFontTx/>
                        <a:buNone/>
                        <a:tabLst>
                          <a:tab pos="415925" algn="l"/>
                          <a:tab pos="863600" algn="l"/>
                          <a:tab pos="1312863" algn="l"/>
                          <a:tab pos="1762125" algn="l"/>
                          <a:tab pos="2211388" algn="l"/>
                          <a:tab pos="2660650" algn="l"/>
                          <a:tab pos="3109913" algn="l"/>
                          <a:tab pos="3559175" algn="l"/>
                          <a:tab pos="4008438" algn="l"/>
                          <a:tab pos="4457700" algn="l"/>
                          <a:tab pos="4906963" algn="l"/>
                          <a:tab pos="5356225" algn="l"/>
                          <a:tab pos="5805488" algn="l"/>
                          <a:tab pos="6254750" algn="l"/>
                          <a:tab pos="6704013" algn="l"/>
                          <a:tab pos="7153275" algn="l"/>
                          <a:tab pos="7602538" algn="l"/>
                          <a:tab pos="8051800" algn="l"/>
                          <a:tab pos="8501063" algn="l"/>
                          <a:tab pos="8950325" algn="l"/>
                          <a:tab pos="9399588" algn="l"/>
                        </a:tabLst>
                      </a:pPr>
                      <a:r>
                        <a:rPr lang="en-US" dirty="0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 </a:t>
                      </a:r>
                      <a:r>
                        <a:rPr lang="en-US" dirty="0" err="1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атома</a:t>
                      </a:r>
                      <a:r>
                        <a:rPr lang="en-US" dirty="0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 </a:t>
                      </a:r>
                      <a:r>
                        <a:rPr lang="en-US" dirty="0" err="1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углерода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15925" indent="-311150">
                        <a:spcAft>
                          <a:spcPts val="1425"/>
                        </a:spcAft>
                        <a:buClr>
                          <a:srgbClr val="333333"/>
                        </a:buClr>
                        <a:buSzPct val="45000"/>
                        <a:buFont typeface="Wingdings" charset="2"/>
                        <a:buChar char=""/>
                        <a:tabLst>
                          <a:tab pos="415925" algn="l"/>
                          <a:tab pos="863600" algn="l"/>
                          <a:tab pos="1312863" algn="l"/>
                          <a:tab pos="1762125" algn="l"/>
                          <a:tab pos="2211388" algn="l"/>
                          <a:tab pos="2660650" algn="l"/>
                          <a:tab pos="3109913" algn="l"/>
                          <a:tab pos="3559175" algn="l"/>
                          <a:tab pos="4008438" algn="l"/>
                          <a:tab pos="4457700" algn="l"/>
                          <a:tab pos="4906963" algn="l"/>
                          <a:tab pos="5356225" algn="l"/>
                          <a:tab pos="5805488" algn="l"/>
                          <a:tab pos="6254750" algn="l"/>
                          <a:tab pos="6704013" algn="l"/>
                          <a:tab pos="7153275" algn="l"/>
                          <a:tab pos="7602538" algn="l"/>
                          <a:tab pos="8051800" algn="l"/>
                          <a:tab pos="8501063" algn="l"/>
                          <a:tab pos="8950325" algn="l"/>
                          <a:tab pos="9399588" algn="l"/>
                        </a:tabLst>
                      </a:pPr>
                      <a:r>
                        <a:rPr lang="en-US" sz="2400" dirty="0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2уровень</a:t>
                      </a:r>
                    </a:p>
                    <a:p>
                      <a:pPr marL="415925" indent="-311150">
                        <a:spcAft>
                          <a:spcPts val="1425"/>
                        </a:spcAft>
                        <a:buClrTx/>
                        <a:buSzPct val="45000"/>
                        <a:buFontTx/>
                        <a:buNone/>
                        <a:tabLst>
                          <a:tab pos="415925" algn="l"/>
                          <a:tab pos="863600" algn="l"/>
                          <a:tab pos="1312863" algn="l"/>
                          <a:tab pos="1762125" algn="l"/>
                          <a:tab pos="2211388" algn="l"/>
                          <a:tab pos="2660650" algn="l"/>
                          <a:tab pos="3109913" algn="l"/>
                          <a:tab pos="3559175" algn="l"/>
                          <a:tab pos="4008438" algn="l"/>
                          <a:tab pos="4457700" algn="l"/>
                          <a:tab pos="4906963" algn="l"/>
                          <a:tab pos="5356225" algn="l"/>
                          <a:tab pos="5805488" algn="l"/>
                          <a:tab pos="6254750" algn="l"/>
                          <a:tab pos="6704013" algn="l"/>
                          <a:tab pos="7153275" algn="l"/>
                          <a:tab pos="7602538" algn="l"/>
                          <a:tab pos="8051800" algn="l"/>
                          <a:tab pos="8501063" algn="l"/>
                          <a:tab pos="8950325" algn="l"/>
                          <a:tab pos="9399588" algn="l"/>
                        </a:tabLst>
                      </a:pP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Изобразите</a:t>
                      </a:r>
                      <a:r>
                        <a:rPr lang="en-US" sz="1800" dirty="0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строение</a:t>
                      </a:r>
                      <a:r>
                        <a:rPr lang="en-US" sz="1800" dirty="0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атома</a:t>
                      </a:r>
                      <a:r>
                        <a:rPr lang="en-US" sz="1800" dirty="0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угл</a:t>
                      </a:r>
                      <a:r>
                        <a:rPr lang="ru-RU" sz="1800" dirty="0" err="1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ерода</a:t>
                      </a:r>
                      <a:endParaRPr lang="ru-RU" sz="1800" dirty="0" smtClean="0">
                        <a:solidFill>
                          <a:srgbClr val="FFFFFF"/>
                        </a:solidFill>
                        <a:latin typeface="Times New Roman" pitchFamily="16" charset="0"/>
                      </a:endParaRPr>
                    </a:p>
                    <a:p>
                      <a:pPr marL="415925" marR="0" indent="-3111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425"/>
                        </a:spcAft>
                        <a:buClrTx/>
                        <a:buSzPct val="45000"/>
                        <a:buFontTx/>
                        <a:buNone/>
                        <a:tabLst>
                          <a:tab pos="415925" algn="l"/>
                          <a:tab pos="863600" algn="l"/>
                          <a:tab pos="1312863" algn="l"/>
                          <a:tab pos="1762125" algn="l"/>
                          <a:tab pos="2211388" algn="l"/>
                          <a:tab pos="2660650" algn="l"/>
                          <a:tab pos="3109913" algn="l"/>
                          <a:tab pos="3559175" algn="l"/>
                          <a:tab pos="4008438" algn="l"/>
                          <a:tab pos="4457700" algn="l"/>
                          <a:tab pos="4906963" algn="l"/>
                          <a:tab pos="5356225" algn="l"/>
                          <a:tab pos="5805488" algn="l"/>
                          <a:tab pos="6254750" algn="l"/>
                          <a:tab pos="6704013" algn="l"/>
                          <a:tab pos="7153275" algn="l"/>
                          <a:tab pos="7602538" algn="l"/>
                          <a:tab pos="8051800" algn="l"/>
                          <a:tab pos="8501063" algn="l"/>
                          <a:tab pos="8950325" algn="l"/>
                          <a:tab pos="9399588" algn="l"/>
                        </a:tabLst>
                        <a:defRPr/>
                      </a:pP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электронную</a:t>
                      </a:r>
                      <a:r>
                        <a:rPr lang="en-US" sz="1800" dirty="0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 и </a:t>
                      </a: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графическую</a:t>
                      </a:r>
                      <a:r>
                        <a:rPr lang="en-US" sz="1800" dirty="0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формулы</a:t>
                      </a:r>
                      <a:r>
                        <a:rPr lang="en-US" sz="1800" dirty="0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.</a:t>
                      </a:r>
                    </a:p>
                    <a:p>
                      <a:pPr marL="415925" indent="-311150">
                        <a:spcAft>
                          <a:spcPts val="1425"/>
                        </a:spcAft>
                        <a:buClrTx/>
                        <a:buSzPct val="45000"/>
                        <a:buFontTx/>
                        <a:buNone/>
                        <a:tabLst>
                          <a:tab pos="415925" algn="l"/>
                          <a:tab pos="863600" algn="l"/>
                          <a:tab pos="1312863" algn="l"/>
                          <a:tab pos="1762125" algn="l"/>
                          <a:tab pos="2211388" algn="l"/>
                          <a:tab pos="2660650" algn="l"/>
                          <a:tab pos="3109913" algn="l"/>
                          <a:tab pos="3559175" algn="l"/>
                          <a:tab pos="4008438" algn="l"/>
                          <a:tab pos="4457700" algn="l"/>
                          <a:tab pos="4906963" algn="l"/>
                          <a:tab pos="5356225" algn="l"/>
                          <a:tab pos="5805488" algn="l"/>
                          <a:tab pos="6254750" algn="l"/>
                          <a:tab pos="6704013" algn="l"/>
                          <a:tab pos="7153275" algn="l"/>
                          <a:tab pos="7602538" algn="l"/>
                          <a:tab pos="8051800" algn="l"/>
                          <a:tab pos="8501063" algn="l"/>
                          <a:tab pos="8950325" algn="l"/>
                          <a:tab pos="9399588" algn="l"/>
                        </a:tabLst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15925" indent="-311150">
                        <a:spcAft>
                          <a:spcPts val="1425"/>
                        </a:spcAft>
                        <a:buClr>
                          <a:srgbClr val="333333"/>
                        </a:buClr>
                        <a:buSzPct val="45000"/>
                        <a:buFont typeface="Wingdings" charset="2"/>
                        <a:buChar char=""/>
                        <a:tabLst>
                          <a:tab pos="415925" algn="l"/>
                          <a:tab pos="863600" algn="l"/>
                          <a:tab pos="1312863" algn="l"/>
                          <a:tab pos="1762125" algn="l"/>
                          <a:tab pos="2211388" algn="l"/>
                          <a:tab pos="2660650" algn="l"/>
                          <a:tab pos="3109913" algn="l"/>
                          <a:tab pos="3559175" algn="l"/>
                          <a:tab pos="4008438" algn="l"/>
                          <a:tab pos="4457700" algn="l"/>
                          <a:tab pos="4906963" algn="l"/>
                          <a:tab pos="5356225" algn="l"/>
                          <a:tab pos="5805488" algn="l"/>
                          <a:tab pos="6254750" algn="l"/>
                          <a:tab pos="6704013" algn="l"/>
                          <a:tab pos="7153275" algn="l"/>
                          <a:tab pos="7602538" algn="l"/>
                          <a:tab pos="8051800" algn="l"/>
                          <a:tab pos="8501063" algn="l"/>
                          <a:tab pos="8950325" algn="l"/>
                          <a:tab pos="9399588" algn="l"/>
                        </a:tabLst>
                      </a:pPr>
                      <a:r>
                        <a:rPr lang="en-US" sz="2400" dirty="0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3уровень</a:t>
                      </a:r>
                    </a:p>
                    <a:p>
                      <a:pPr marL="415925" indent="-311150">
                        <a:spcAft>
                          <a:spcPts val="1425"/>
                        </a:spcAft>
                        <a:buClrTx/>
                        <a:buSzPct val="45000"/>
                        <a:buFontTx/>
                        <a:buNone/>
                        <a:tabLst>
                          <a:tab pos="415925" algn="l"/>
                          <a:tab pos="863600" algn="l"/>
                          <a:tab pos="1312863" algn="l"/>
                          <a:tab pos="1762125" algn="l"/>
                          <a:tab pos="2211388" algn="l"/>
                          <a:tab pos="2660650" algn="l"/>
                          <a:tab pos="3109913" algn="l"/>
                          <a:tab pos="3559175" algn="l"/>
                          <a:tab pos="4008438" algn="l"/>
                          <a:tab pos="4457700" algn="l"/>
                          <a:tab pos="4906963" algn="l"/>
                          <a:tab pos="5356225" algn="l"/>
                          <a:tab pos="5805488" algn="l"/>
                          <a:tab pos="6254750" algn="l"/>
                          <a:tab pos="6704013" algn="l"/>
                          <a:tab pos="7153275" algn="l"/>
                          <a:tab pos="7602538" algn="l"/>
                          <a:tab pos="8051800" algn="l"/>
                          <a:tab pos="8501063" algn="l"/>
                          <a:tab pos="8950325" algn="l"/>
                          <a:tab pos="9399588" algn="l"/>
                        </a:tabLst>
                      </a:pP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Times New Roman" pitchFamily="16" charset="0"/>
                          <a:cs typeface="Times New Roman" pitchFamily="16" charset="0"/>
                        </a:rPr>
                        <a:t>Изобразите</a:t>
                      </a:r>
                      <a:r>
                        <a:rPr lang="en-US" sz="1800" dirty="0" smtClean="0">
                          <a:solidFill>
                            <a:srgbClr val="FFFFFF"/>
                          </a:solidFill>
                          <a:latin typeface="Times New Roman" pitchFamily="16" charset="0"/>
                          <a:cs typeface="Times New Roman" pitchFamily="16" charset="0"/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строение</a:t>
                      </a:r>
                      <a:r>
                        <a:rPr lang="en-US" sz="1800" dirty="0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атома</a:t>
                      </a:r>
                      <a:r>
                        <a:rPr lang="en-US" sz="1800" dirty="0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углерода</a:t>
                      </a:r>
                      <a:r>
                        <a:rPr lang="en-US" sz="1800" dirty="0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, </a:t>
                      </a: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заполните</a:t>
                      </a:r>
                      <a:r>
                        <a:rPr lang="en-US" sz="1800" dirty="0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схемы</a:t>
                      </a:r>
                      <a:r>
                        <a:rPr lang="en-US" sz="1800" dirty="0" smtClean="0">
                          <a:solidFill>
                            <a:srgbClr val="FFFFFF"/>
                          </a:solidFill>
                          <a:latin typeface="Times New Roman" pitchFamily="16" charset="0"/>
                        </a:rPr>
                        <a:t>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3789040"/>
            <a:ext cx="2520280" cy="158417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404664"/>
            <a:ext cx="69127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Аллотропия-это</a:t>
            </a:r>
            <a:r>
              <a:rPr lang="en-US" sz="4000" b="1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способность</a:t>
            </a:r>
            <a:r>
              <a:rPr lang="en-US" sz="4000" b="1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атомов</a:t>
            </a:r>
            <a:r>
              <a:rPr lang="en-US" sz="4000" b="1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одного</a:t>
            </a:r>
            <a:r>
              <a:rPr lang="en-US" sz="4000" b="1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химического</a:t>
            </a:r>
            <a:r>
              <a:rPr lang="en-US" sz="4000" b="1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элемента</a:t>
            </a:r>
            <a:r>
              <a:rPr lang="en-US" sz="4000" b="1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образовывать</a:t>
            </a:r>
            <a:r>
              <a:rPr lang="en-US" sz="4000" b="1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несколько</a:t>
            </a:r>
            <a:r>
              <a:rPr lang="en-US" sz="4000" b="1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простых</a:t>
            </a:r>
            <a:r>
              <a:rPr lang="en-US" sz="4000" b="1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веществ</a:t>
            </a:r>
            <a:r>
              <a:rPr lang="en-US" sz="4000" b="1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3356992"/>
            <a:ext cx="66247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Эти</a:t>
            </a:r>
            <a:r>
              <a:rPr lang="en-US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простые</a:t>
            </a:r>
            <a:r>
              <a:rPr lang="en-US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вещества</a:t>
            </a:r>
            <a:r>
              <a:rPr lang="en-US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называются</a:t>
            </a:r>
            <a:r>
              <a:rPr lang="en-US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аллотропными</a:t>
            </a:r>
            <a:r>
              <a:rPr lang="en-US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видоизменениями</a:t>
            </a:r>
            <a:r>
              <a:rPr lang="en-US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en-US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модификациями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cs typeface="Times New Roman" pitchFamily="16" charset="0"/>
              </a:rPr>
              <a:t>Аллотропные</a:t>
            </a:r>
            <a:r>
              <a:rPr lang="ru-RU" dirty="0" smtClean="0">
                <a:cs typeface="Times New Roman" pitchFamily="16" charset="0"/>
              </a:rPr>
              <a:t> модификации </a:t>
            </a:r>
            <a:r>
              <a:rPr lang="ru-RU" dirty="0" smtClean="0">
                <a:latin typeface="Arial Unicode MS" charset="0"/>
              </a:rPr>
              <a:t> </a:t>
            </a:r>
            <a:r>
              <a:rPr lang="ru-RU" dirty="0" smtClean="0"/>
              <a:t>углерода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930400"/>
            <a:ext cx="7920880" cy="473896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980728"/>
            <a:ext cx="676875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Явление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23FF23"/>
                </a:solidFill>
                <a:latin typeface="Times New Roman" pitchFamily="18" charset="0"/>
                <a:cs typeface="Times New Roman" pitchFamily="18" charset="0"/>
              </a:rPr>
              <a:t>адсобции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открыто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русским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химиком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Товием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Егоровичем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Ловицем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основе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его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Николай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Дмитриевич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Зелинский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разработал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фильтрующий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противогаз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err="1" smtClean="0"/>
              <a:t>Химические</a:t>
            </a:r>
            <a:r>
              <a:rPr lang="en-US" sz="4400" dirty="0" smtClean="0"/>
              <a:t> </a:t>
            </a:r>
            <a:r>
              <a:rPr lang="en-US" sz="4400" dirty="0" err="1" smtClean="0"/>
              <a:t>свойства</a:t>
            </a:r>
            <a:r>
              <a:rPr lang="en-US" sz="4400" dirty="0" smtClean="0"/>
              <a:t> </a:t>
            </a:r>
            <a:r>
              <a:rPr lang="en-US" sz="4400" dirty="0" err="1" smtClean="0"/>
              <a:t>углерода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8136904" cy="532859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на закрепление: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1. Конфигурация внешнего электронного уровня элементов подгруппы углерода:</a:t>
            </a:r>
          </a:p>
          <a:p>
            <a:pPr>
              <a:buNone/>
            </a:pPr>
            <a:r>
              <a:rPr lang="ru-RU" sz="2400" b="1" dirty="0" smtClean="0"/>
              <a:t>                 а) ns</a:t>
            </a:r>
            <a:r>
              <a:rPr lang="ru-RU" sz="2400" b="1" baseline="30000" dirty="0" smtClean="0"/>
              <a:t>2</a:t>
            </a:r>
            <a:r>
              <a:rPr lang="ru-RU" sz="2400" b="1" dirty="0" smtClean="0"/>
              <a:t>np</a:t>
            </a:r>
            <a:r>
              <a:rPr lang="ru-RU" sz="2400" b="1" baseline="30000" dirty="0" smtClean="0"/>
              <a:t>2</a:t>
            </a:r>
            <a:r>
              <a:rPr lang="ru-RU" sz="2400" b="1" dirty="0" smtClean="0"/>
              <a:t>   </a:t>
            </a:r>
            <a:r>
              <a:rPr lang="ru-RU" sz="2400" b="1" baseline="30000" dirty="0" smtClean="0"/>
              <a:t>б) </a:t>
            </a:r>
            <a:r>
              <a:rPr lang="ru-RU" sz="2400" b="1" dirty="0" smtClean="0"/>
              <a:t>ns</a:t>
            </a:r>
            <a:r>
              <a:rPr lang="ru-RU" sz="2400" b="1" baseline="30000" dirty="0" smtClean="0"/>
              <a:t>2</a:t>
            </a:r>
            <a:r>
              <a:rPr lang="ru-RU" sz="2400" b="1" dirty="0" smtClean="0"/>
              <a:t>np</a:t>
            </a:r>
            <a:r>
              <a:rPr lang="ru-RU" sz="2400" b="1" baseline="30000" dirty="0" smtClean="0"/>
              <a:t>3</a:t>
            </a:r>
            <a:r>
              <a:rPr lang="ru-RU" sz="2400" b="1" dirty="0" smtClean="0"/>
              <a:t>  в) ns</a:t>
            </a:r>
            <a:r>
              <a:rPr lang="ru-RU" sz="2400" b="1" baseline="30000" dirty="0" smtClean="0"/>
              <a:t>2</a:t>
            </a:r>
            <a:r>
              <a:rPr lang="ru-RU" sz="2400" b="1" dirty="0" smtClean="0"/>
              <a:t>np</a:t>
            </a:r>
            <a:r>
              <a:rPr lang="ru-RU" sz="2400" b="1" baseline="30000" dirty="0" smtClean="0"/>
              <a:t>4</a:t>
            </a:r>
            <a:r>
              <a:rPr lang="ru-RU" sz="2400" b="1" dirty="0" smtClean="0"/>
              <a:t>   г) ns</a:t>
            </a:r>
            <a:r>
              <a:rPr lang="ru-RU" sz="2400" b="1" baseline="30000" dirty="0" smtClean="0"/>
              <a:t>1</a:t>
            </a:r>
            <a:r>
              <a:rPr lang="ru-RU" sz="2400" b="1" dirty="0" smtClean="0"/>
              <a:t>np</a:t>
            </a:r>
            <a:r>
              <a:rPr lang="ru-RU" sz="2400" b="1" baseline="30000" dirty="0" smtClean="0"/>
              <a:t>2</a:t>
            </a:r>
            <a:endParaRPr lang="ru-RU" sz="2400" b="1" dirty="0" smtClean="0"/>
          </a:p>
          <a:p>
            <a:r>
              <a:rPr lang="ru-RU" sz="2400" b="1" dirty="0" smtClean="0"/>
              <a:t>2. Наиболее характерная валентность элементов подгруппы углерода:</a:t>
            </a:r>
          </a:p>
          <a:p>
            <a:pPr>
              <a:buNone/>
            </a:pPr>
            <a:r>
              <a:rPr lang="ru-RU" sz="2400" b="1" dirty="0" smtClean="0"/>
              <a:t>                            а) II   </a:t>
            </a:r>
            <a:r>
              <a:rPr lang="ru-RU" sz="2400" b="1" baseline="30000" dirty="0" smtClean="0"/>
              <a:t>б) </a:t>
            </a:r>
            <a:r>
              <a:rPr lang="ru-RU" sz="2400" b="1" dirty="0" smtClean="0"/>
              <a:t>III    в) IV     г) V</a:t>
            </a:r>
          </a:p>
          <a:p>
            <a:r>
              <a:rPr lang="ru-RU" sz="2400" b="1" dirty="0" smtClean="0"/>
              <a:t>3. Неметаллические свойства элементов подгруппы углерода в группе сверху вниз:</a:t>
            </a:r>
          </a:p>
          <a:p>
            <a:pPr>
              <a:buNone/>
            </a:pPr>
            <a:r>
              <a:rPr lang="ru-RU" sz="2400" b="1" dirty="0" smtClean="0"/>
              <a:t>      а) уменьшаются       б)</a:t>
            </a:r>
            <a:r>
              <a:rPr lang="ru-RU" sz="2400" b="1" baseline="30000" dirty="0" smtClean="0"/>
              <a:t> </a:t>
            </a:r>
            <a:r>
              <a:rPr lang="ru-RU" sz="2400" b="1" dirty="0" smtClean="0"/>
              <a:t>уменьшаются, затем возрастают</a:t>
            </a:r>
          </a:p>
          <a:p>
            <a:pPr>
              <a:buNone/>
            </a:pPr>
            <a:r>
              <a:rPr lang="ru-RU" sz="2400" b="1" dirty="0" smtClean="0"/>
              <a:t>      в) возрастают           г) не изменяются</a:t>
            </a:r>
            <a:endParaRPr lang="ru-RU" sz="24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8686800" cy="6048712"/>
          </a:xfrm>
        </p:spPr>
        <p:txBody>
          <a:bodyPr>
            <a:normAutofit fontScale="70000" lnSpcReduction="20000"/>
          </a:bodyPr>
          <a:lstStyle/>
          <a:p>
            <a:r>
              <a:rPr lang="ru-RU" sz="4100" b="1" dirty="0" smtClean="0"/>
              <a:t>4. Углерод является:</a:t>
            </a:r>
          </a:p>
          <a:p>
            <a:pPr>
              <a:buNone/>
            </a:pPr>
            <a:r>
              <a:rPr lang="ru-RU" sz="4100" b="1" dirty="0" smtClean="0"/>
              <a:t>а) восстановителем   б) восстановителем и </a:t>
            </a:r>
            <a:r>
              <a:rPr lang="ru-RU" sz="4100" b="1" dirty="0" err="1" smtClean="0"/>
              <a:t>окислителемв</a:t>
            </a:r>
            <a:r>
              <a:rPr lang="ru-RU" sz="4100" b="1" dirty="0" smtClean="0"/>
              <a:t>) окислителем    г) не проявляет окислительно-восстановительных свойств</a:t>
            </a:r>
          </a:p>
          <a:p>
            <a:r>
              <a:rPr lang="ru-RU" sz="4100" b="1" dirty="0" smtClean="0"/>
              <a:t>5. Атомную слоистую кристаллическую решетку имеет:</a:t>
            </a:r>
          </a:p>
          <a:p>
            <a:pPr>
              <a:buNone/>
            </a:pPr>
            <a:r>
              <a:rPr lang="ru-RU" sz="4100" b="1" dirty="0" smtClean="0"/>
              <a:t>                             а) алмаз       б)  графит</a:t>
            </a:r>
          </a:p>
          <a:p>
            <a:r>
              <a:rPr lang="ru-RU" sz="4100" b="1" dirty="0" smtClean="0"/>
              <a:t>6. Наибольшей прочностью отличается кристаллическая решетка:</a:t>
            </a:r>
          </a:p>
          <a:p>
            <a:pPr>
              <a:buNone/>
            </a:pPr>
            <a:r>
              <a:rPr lang="ru-RU" sz="4100" b="1" dirty="0" smtClean="0"/>
              <a:t>           а) атомная                      б)</a:t>
            </a:r>
            <a:r>
              <a:rPr lang="ru-RU" sz="4100" b="1" baseline="30000" dirty="0" smtClean="0"/>
              <a:t> </a:t>
            </a:r>
            <a:r>
              <a:rPr lang="ru-RU" sz="4100" b="1" dirty="0" smtClean="0"/>
              <a:t>ионная  </a:t>
            </a:r>
          </a:p>
          <a:p>
            <a:pPr>
              <a:buNone/>
            </a:pPr>
            <a:r>
              <a:rPr lang="ru-RU" sz="4100" b="1" dirty="0" smtClean="0"/>
              <a:t>           в) атомная слоистая     г) молекулярная</a:t>
            </a:r>
          </a:p>
          <a:p>
            <a:r>
              <a:rPr lang="ru-RU" sz="4100" b="1" dirty="0" smtClean="0"/>
              <a:t>7. Наиболее химически активна </a:t>
            </a:r>
            <a:r>
              <a:rPr lang="ru-RU" sz="4100" b="1" dirty="0" err="1" smtClean="0"/>
              <a:t>аллотропная</a:t>
            </a:r>
            <a:r>
              <a:rPr lang="ru-RU" sz="4100" b="1" dirty="0" smtClean="0"/>
              <a:t> модификация углерода:</a:t>
            </a:r>
          </a:p>
          <a:p>
            <a:pPr>
              <a:buNone/>
            </a:pPr>
            <a:r>
              <a:rPr lang="ru-RU" sz="4100" b="1" dirty="0" smtClean="0"/>
              <a:t>                     а) алмаз    б)  графит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Домашнее</a:t>
            </a:r>
            <a:r>
              <a:rPr lang="en-US" dirty="0" smtClean="0"/>
              <a:t> </a:t>
            </a:r>
            <a:r>
              <a:rPr lang="en-US" dirty="0" err="1" smtClean="0"/>
              <a:t>задание</a:t>
            </a:r>
            <a:r>
              <a:rPr lang="en-US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Параграф 33 .</a:t>
            </a:r>
          </a:p>
          <a:p>
            <a:r>
              <a:rPr lang="ru-RU" b="1" dirty="0" smtClean="0"/>
              <a:t>Напишите уравнение реакции взаимодействия углерода с оксидом железа (III),составьте электронный баланс, укажите окислитель и восстановитель.</a:t>
            </a:r>
          </a:p>
          <a:p>
            <a:endParaRPr lang="ru-RU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41</TotalTime>
  <Words>236</Words>
  <Application>Microsoft Office PowerPoint</Application>
  <PresentationFormat>Экран (4:3)</PresentationFormat>
  <Paragraphs>47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Углерод.</vt:lpstr>
      <vt:lpstr>Загадка:</vt:lpstr>
      <vt:lpstr>Немного истории</vt:lpstr>
      <vt:lpstr>Круговорот углерода</vt:lpstr>
      <vt:lpstr>Стихотворение.</vt:lpstr>
      <vt:lpstr>Самостоятельная работа по теме: “ Строение атома углерода” </vt:lpstr>
      <vt:lpstr>Слайд 7</vt:lpstr>
      <vt:lpstr>Аллотропные модификации  углерода</vt:lpstr>
      <vt:lpstr>Слайд 9</vt:lpstr>
      <vt:lpstr>Химические свойства углерода</vt:lpstr>
      <vt:lpstr>Задание на закрепление:</vt:lpstr>
      <vt:lpstr>Слайд 12</vt:lpstr>
      <vt:lpstr>Домашнее 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Углерод.</dc:title>
  <dc:creator>Галина</dc:creator>
  <cp:lastModifiedBy>Галина</cp:lastModifiedBy>
  <cp:revision>6</cp:revision>
  <dcterms:created xsi:type="dcterms:W3CDTF">2017-02-05T04:59:18Z</dcterms:created>
  <dcterms:modified xsi:type="dcterms:W3CDTF">2017-02-05T06:00:36Z</dcterms:modified>
</cp:coreProperties>
</file>